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6" r:id="rId2"/>
    <p:sldId id="279" r:id="rId3"/>
    <p:sldId id="322" r:id="rId4"/>
    <p:sldId id="323" r:id="rId5"/>
    <p:sldId id="324" r:id="rId6"/>
    <p:sldId id="335" r:id="rId7"/>
    <p:sldId id="325" r:id="rId8"/>
    <p:sldId id="326" r:id="rId9"/>
    <p:sldId id="330" r:id="rId10"/>
    <p:sldId id="332" r:id="rId11"/>
    <p:sldId id="333" r:id="rId12"/>
    <p:sldId id="318" r:id="rId13"/>
    <p:sldId id="331"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smtClean="0">
                <a:solidFill>
                  <a:schemeClr val="bg1"/>
                </a:solidFill>
              </a:rPr>
              <a:t>Data </a:t>
            </a:r>
            <a:r>
              <a:rPr lang="en-US" sz="2000" dirty="0">
                <a:solidFill>
                  <a:schemeClr val="bg1"/>
                </a:solidFill>
              </a:rPr>
              <a:t>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a:t>
            </a:r>
            <a:r>
              <a:rPr lang="en-US" sz="2000" dirty="0" smtClean="0">
                <a:solidFill>
                  <a:schemeClr val="bg1"/>
                </a:solidFill>
              </a:rPr>
              <a:t>Join</a:t>
            </a:r>
          </a:p>
          <a:p>
            <a:pPr marL="800100" lvl="1" indent="-342900">
              <a:buFont typeface="Arial" panose="020B0604020202020204" pitchFamily="34" charset="0"/>
              <a:buChar char="•"/>
            </a:pPr>
            <a:r>
              <a:rPr lang="en-US" sz="2000" dirty="0" smtClean="0">
                <a:solidFill>
                  <a:schemeClr val="bg1"/>
                </a:solidFill>
              </a:rPr>
              <a:t>Creation and execution of  Data Models </a:t>
            </a:r>
          </a:p>
          <a:p>
            <a:pPr marL="800100" lvl="1" indent="-342900">
              <a:buFont typeface="Arial" panose="020B0604020202020204" pitchFamily="34" charset="0"/>
              <a:buChar char="•"/>
            </a:pPr>
            <a:r>
              <a:rPr lang="en-US" sz="2000" dirty="0" smtClean="0">
                <a:solidFill>
                  <a:schemeClr val="bg1"/>
                </a:solidFill>
              </a:rPr>
              <a:t>Showing Concept of currency conversion</a:t>
            </a:r>
          </a:p>
          <a:p>
            <a:pPr marL="800100" lvl="1" indent="-342900">
              <a:buFont typeface="Arial" panose="020B0604020202020204" pitchFamily="34" charset="0"/>
              <a:buChar char="•"/>
            </a:pPr>
            <a:r>
              <a:rPr lang="en-US" sz="2000" dirty="0" smtClean="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HANA Modeling</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a:t>
            </a:r>
            <a:r>
              <a:rPr lang="en-US" sz="1800" dirty="0" smtClean="0">
                <a:solidFill>
                  <a:schemeClr val="bg1"/>
                </a:solidFill>
              </a:rPr>
              <a:t>code-to-data . The </a:t>
            </a:r>
            <a:r>
              <a:rPr lang="en-US" sz="1800" dirty="0">
                <a:solidFill>
                  <a:schemeClr val="bg1"/>
                </a:solidFill>
              </a:rPr>
              <a:t>problem of writing optimized SQL code </a:t>
            </a:r>
            <a:r>
              <a:rPr lang="en-US" sz="1800" dirty="0" smtClean="0">
                <a:solidFill>
                  <a:schemeClr val="bg1"/>
                </a:solidFill>
              </a:rPr>
              <a:t>is-</a:t>
            </a:r>
            <a:endParaRPr kumimoji="0" lang="en-US" sz="1800" b="0" i="0" u="none" strike="noStrike" kern="1200" cap="none" spc="0" normalizeH="0" baseline="0" noProof="0" dirty="0" smtClean="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a:t>
            </a:r>
            <a:r>
              <a:rPr lang="en-US" sz="1800" dirty="0" smtClean="0">
                <a:solidFill>
                  <a:schemeClr val="bg1"/>
                </a:solidFill>
              </a:rPr>
              <a:t>source    </a:t>
            </a:r>
            <a:r>
              <a:rPr lang="en-US" sz="1800" dirty="0">
                <a:solidFill>
                  <a:schemeClr val="bg1"/>
                </a:solidFill>
              </a:rPr>
              <a:t>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 xmlns:a16="http://schemas.microsoft.com/office/drawing/2014/main"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 xmlns:a16="http://schemas.microsoft.com/office/drawing/2014/main" val="4079226824"/>
                    </a:ext>
                  </a:extLst>
                </a:gridCol>
                <a:gridCol w="833120">
                  <a:extLst>
                    <a:ext uri="{9D8B030D-6E8A-4147-A177-3AD203B41FA5}">
                      <a16:colId xmlns="" xmlns:a16="http://schemas.microsoft.com/office/drawing/2014/main" val="1004390354"/>
                    </a:ext>
                  </a:extLst>
                </a:gridCol>
                <a:gridCol w="833120">
                  <a:extLst>
                    <a:ext uri="{9D8B030D-6E8A-4147-A177-3AD203B41FA5}">
                      <a16:colId xmlns="" xmlns:a16="http://schemas.microsoft.com/office/drawing/2014/main" val="2809518213"/>
                    </a:ext>
                  </a:extLst>
                </a:gridCol>
                <a:gridCol w="833120">
                  <a:extLst>
                    <a:ext uri="{9D8B030D-6E8A-4147-A177-3AD203B41FA5}">
                      <a16:colId xmlns="" xmlns:a16="http://schemas.microsoft.com/office/drawing/2014/main" val="4096527506"/>
                    </a:ext>
                  </a:extLst>
                </a:gridCol>
                <a:gridCol w="833120">
                  <a:extLst>
                    <a:ext uri="{9D8B030D-6E8A-4147-A177-3AD203B41FA5}">
                      <a16:colId xmlns="" xmlns:a16="http://schemas.microsoft.com/office/drawing/2014/main" val="325246016"/>
                    </a:ext>
                  </a:extLst>
                </a:gridCol>
                <a:gridCol w="833120">
                  <a:extLst>
                    <a:ext uri="{9D8B030D-6E8A-4147-A177-3AD203B41FA5}">
                      <a16:colId xmlns="" xmlns:a16="http://schemas.microsoft.com/office/drawing/2014/main" val="2331139289"/>
                    </a:ext>
                  </a:extLst>
                </a:gridCol>
                <a:gridCol w="833120">
                  <a:extLst>
                    <a:ext uri="{9D8B030D-6E8A-4147-A177-3AD203B41FA5}">
                      <a16:colId xmlns="" xmlns:a16="http://schemas.microsoft.com/office/drawing/2014/main"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 xmlns:a16="http://schemas.microsoft.com/office/drawing/2014/main"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 xmlns:a16="http://schemas.microsoft.com/office/drawing/2014/main"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 xmlns:a16="http://schemas.microsoft.com/office/drawing/2014/main"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 xmlns:a16="http://schemas.microsoft.com/office/drawing/2014/main"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 xmlns:a16="http://schemas.microsoft.com/office/drawing/2014/main"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 xmlns:a16="http://schemas.microsoft.com/office/drawing/2014/main" val="717654686"/>
                  </a:ext>
                </a:extLst>
              </a:tr>
            </a:tbl>
          </a:graphicData>
        </a:graphic>
      </p:graphicFrame>
      <p:sp>
        <p:nvSpPr>
          <p:cNvPr id="30" name="TextBox 29">
            <a:extLst>
              <a:ext uri="{FF2B5EF4-FFF2-40B4-BE49-F238E27FC236}">
                <a16:creationId xmlns="" xmlns:a16="http://schemas.microsoft.com/office/drawing/2014/main"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 xmlns:a16="http://schemas.microsoft.com/office/drawing/2014/main"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 xmlns:a16="http://schemas.microsoft.com/office/drawing/2014/main"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 xmlns:a16="http://schemas.microsoft.com/office/drawing/2014/main"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 xmlns:a16="http://schemas.microsoft.com/office/drawing/2014/main"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 xmlns:a16="http://schemas.microsoft.com/office/drawing/2014/main"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 xmlns:a16="http://schemas.microsoft.com/office/drawing/2014/main"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 xmlns:a16="http://schemas.microsoft.com/office/drawing/2014/main" val="3850069763"/>
                  </a:ext>
                </a:extLst>
              </a:tr>
            </a:tbl>
          </a:graphicData>
        </a:graphic>
      </p:graphicFrame>
      <p:sp>
        <p:nvSpPr>
          <p:cNvPr id="34" name="TextBox 33">
            <a:extLst>
              <a:ext uri="{FF2B5EF4-FFF2-40B4-BE49-F238E27FC236}">
                <a16:creationId xmlns="" xmlns:a16="http://schemas.microsoft.com/office/drawing/2014/main"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 xmlns:a16="http://schemas.microsoft.com/office/drawing/2014/main"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 xmlns:a16="http://schemas.microsoft.com/office/drawing/2014/main"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 xmlns:a16="http://schemas.microsoft.com/office/drawing/2014/main"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 xmlns:a16="http://schemas.microsoft.com/office/drawing/2014/main"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 xmlns:a16="http://schemas.microsoft.com/office/drawing/2014/main"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 xmlns:a16="http://schemas.microsoft.com/office/drawing/2014/main"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 xmlns:a16="http://schemas.microsoft.com/office/drawing/2014/main" val="3850069763"/>
                  </a:ext>
                </a:extLst>
              </a:tr>
            </a:tbl>
          </a:graphicData>
        </a:graphic>
      </p:graphicFrame>
      <p:graphicFrame>
        <p:nvGraphicFramePr>
          <p:cNvPr id="38" name="Table 37">
            <a:extLst>
              <a:ext uri="{FF2B5EF4-FFF2-40B4-BE49-F238E27FC236}">
                <a16:creationId xmlns="" xmlns:a16="http://schemas.microsoft.com/office/drawing/2014/main"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 xmlns:a16="http://schemas.microsoft.com/office/drawing/2014/main" val="4117882093"/>
                    </a:ext>
                  </a:extLst>
                </a:gridCol>
                <a:gridCol w="1240305">
                  <a:extLst>
                    <a:ext uri="{9D8B030D-6E8A-4147-A177-3AD203B41FA5}">
                      <a16:colId xmlns="" xmlns:a16="http://schemas.microsoft.com/office/drawing/2014/main"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 xmlns:a16="http://schemas.microsoft.com/office/drawing/2014/main"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 xmlns:a16="http://schemas.microsoft.com/office/drawing/2014/main"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 xmlns:a16="http://schemas.microsoft.com/office/drawing/2014/main"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 xmlns:a16="http://schemas.microsoft.com/office/drawing/2014/main" val="3850069763"/>
                  </a:ext>
                </a:extLst>
              </a:tr>
            </a:tbl>
          </a:graphicData>
        </a:graphic>
      </p:graphicFrame>
      <p:sp>
        <p:nvSpPr>
          <p:cNvPr id="39" name="Rectangle 38">
            <a:extLst>
              <a:ext uri="{FF2B5EF4-FFF2-40B4-BE49-F238E27FC236}">
                <a16:creationId xmlns="" xmlns:a16="http://schemas.microsoft.com/office/drawing/2014/main"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10051</TotalTime>
  <Words>985</Words>
  <Application>Microsoft Office PowerPoint</Application>
  <PresentationFormat>Custom</PresentationFormat>
  <Paragraphs>261</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HANA Modeling</vt:lpstr>
      <vt:lpstr>Models in SAP HANA</vt:lpstr>
      <vt:lpstr>Why 3 Models?</vt:lpstr>
      <vt:lpstr>Measures and dimensions</vt:lpstr>
      <vt:lpstr>Joins in HANA</vt:lpstr>
      <vt:lpstr>Classification of Joins in HANA</vt:lpstr>
      <vt:lpstr>Classification of Joins in HANA</vt:lpstr>
      <vt:lpstr>Attribute View</vt:lpstr>
      <vt:lpstr>Analytic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2021-10-25T10:16:32Z</dcterms:modified>
</cp:coreProperties>
</file>